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78" r:id="rId6"/>
    <p:sldId id="262" r:id="rId7"/>
    <p:sldId id="275" r:id="rId8"/>
    <p:sldId id="264" r:id="rId9"/>
    <p:sldId id="265" r:id="rId10"/>
    <p:sldId id="279" r:id="rId11"/>
    <p:sldId id="281" r:id="rId12"/>
    <p:sldId id="268" r:id="rId13"/>
    <p:sldId id="271" r:id="rId14"/>
    <p:sldId id="270" r:id="rId15"/>
    <p:sldId id="276" r:id="rId16"/>
    <p:sldId id="277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1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9A3F2-BE0B-418E-A9EA-746ED9403051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BA0C8-BD3C-46FF-B49D-9594623EC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6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A0C8-BD3C-46FF-B49D-9594623EC9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20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0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9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4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5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5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8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6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7550092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A_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A_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903231" y="6268722"/>
            <a:ext cx="2281475" cy="400110"/>
            <a:chOff x="1222792" y="6288230"/>
            <a:chExt cx="2281475" cy="400110"/>
          </a:xfrm>
        </p:grpSpPr>
        <p:grpSp>
          <p:nvGrpSpPr>
            <p:cNvPr id="7" name="组合 6"/>
            <p:cNvGrpSpPr/>
            <p:nvPr/>
          </p:nvGrpSpPr>
          <p:grpSpPr>
            <a:xfrm>
              <a:off x="1222792" y="6323168"/>
              <a:ext cx="330234" cy="330234"/>
              <a:chOff x="600501" y="6250675"/>
              <a:chExt cx="468985" cy="46898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00501" y="6250675"/>
                <a:ext cx="316585" cy="316585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52901" y="6403075"/>
                <a:ext cx="316585" cy="316585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628111" y="6288230"/>
              <a:ext cx="1876156" cy="400110"/>
            </a:xfrm>
            <a:prstGeom prst="rect">
              <a:avLst/>
            </a:prstGeom>
            <a:solidFill>
              <a:schemeClr val="bg1">
                <a:lumMod val="95000"/>
                <a:alpha val="63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lgDashDot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    小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Little</a:t>
              </a:r>
              <a:endParaRPr lang="zh-CN" alt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63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0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3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ED2D-03AC-4D59-A55C-8EF6EB0DD4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72052-BF91-478A-A603-5B2C213F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3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4.png"/><Relationship Id="rId4" Type="http://schemas.openxmlformats.org/officeDocument/2006/relationships/tags" Target="../tags/tag83.xml"/><Relationship Id="rId9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7.png"/><Relationship Id="rId5" Type="http://schemas.openxmlformats.org/officeDocument/2006/relationships/tags" Target="../tags/tag105.xml"/><Relationship Id="rId10" Type="http://schemas.openxmlformats.org/officeDocument/2006/relationships/image" Target="../media/image6.png"/><Relationship Id="rId4" Type="http://schemas.openxmlformats.org/officeDocument/2006/relationships/tags" Target="../tags/tag104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15.xml"/><Relationship Id="rId16" Type="http://schemas.openxmlformats.org/officeDocument/2006/relationships/image" Target="../media/image1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14.png"/><Relationship Id="rId5" Type="http://schemas.openxmlformats.org/officeDocument/2006/relationships/tags" Target="../tags/tag11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7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tags" Target="../tags/tag122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6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25.png"/><Relationship Id="rId5" Type="http://schemas.openxmlformats.org/officeDocument/2006/relationships/tags" Target="../tags/tag124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23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hyperlink" Target="http://snf-515788.vm.okeanos.grnet.gr/" TargetMode="Externa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3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3070577" y="2510306"/>
            <a:ext cx="6328977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DIANA </a:t>
            </a:r>
            <a:r>
              <a:rPr lang="en-US" altLang="zh-CN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miRPath</a:t>
            </a:r>
            <a:endParaRPr lang="en-US" altLang="zh-CN" sz="5400" b="1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8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   ——Group meeting</a:t>
            </a:r>
            <a:endParaRPr lang="zh-CN" altLang="en-US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PA_矩形 19"/>
          <p:cNvSpPr/>
          <p:nvPr>
            <p:custDataLst>
              <p:tags r:id="rId7"/>
            </p:custDataLst>
          </p:nvPr>
        </p:nvSpPr>
        <p:spPr>
          <a:xfrm>
            <a:off x="5040933" y="4338792"/>
            <a:ext cx="18934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18-04-2019</a:t>
            </a:r>
          </a:p>
          <a:p>
            <a:pPr algn="ctr"/>
            <a:r>
              <a:rPr lang="en-US" altLang="zh-CN" sz="2000" b="1" cap="none" spc="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Chengshu</a:t>
            </a:r>
            <a:r>
              <a:rPr lang="en-US" altLang="zh-CN" sz="2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endParaRPr lang="en-US" altLang="zh-CN" sz="2000" b="1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Mora Lab</a:t>
            </a:r>
            <a:endParaRPr lang="zh-CN" altLang="en-US" sz="2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4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83872" y="840710"/>
            <a:ext cx="34932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2.1  V.1.0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1" name="PA_文本框 2"/>
          <p:cNvSpPr txBox="1"/>
          <p:nvPr>
            <p:custDataLst>
              <p:tags r:id="rId7"/>
            </p:custDataLst>
          </p:nvPr>
        </p:nvSpPr>
        <p:spPr>
          <a:xfrm>
            <a:off x="7055938" y="2411185"/>
            <a:ext cx="4111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Enrichment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P-value of the Union dataset in a specific 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pathway will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reflect the coordinated downregulation of 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pathway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by all co-expressed miRNAs whereas the Intersection dataset gives an overview of the 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cooperative downregulation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of single genes by all of the expressed 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miRNAs.</a:t>
            </a:r>
            <a:endParaRPr lang="zh-CN" altLang="en-US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2" y="1838538"/>
            <a:ext cx="6458584" cy="29286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5622" y="5157259"/>
            <a:ext cx="7044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DIANA-</a:t>
            </a:r>
            <a:r>
              <a:rPr lang="en-US" dirty="0" err="1" smtClean="0"/>
              <a:t>mirPath</a:t>
            </a:r>
            <a:r>
              <a:rPr lang="en-US" dirty="0" smtClean="0"/>
              <a:t> V.1.0 </a:t>
            </a:r>
            <a:r>
              <a:rPr lang="en-US" dirty="0"/>
              <a:t>is developed in order to estimate the impact of co-expressed miRNAs in biological pathways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PA_文本框 2"/>
          <p:cNvSpPr txBox="1"/>
          <p:nvPr>
            <p:custDataLst>
              <p:tags r:id="rId8"/>
            </p:custDataLst>
          </p:nvPr>
        </p:nvSpPr>
        <p:spPr>
          <a:xfrm>
            <a:off x="903231" y="4653347"/>
            <a:ext cx="61527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</a:t>
            </a:r>
            <a:r>
              <a:rPr lang="en-US" altLang="zh-CN" sz="900" i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combinatoial</a:t>
            </a:r>
            <a:r>
              <a:rPr lang="en-US" altLang="zh-CN" sz="9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effect of the miRNA signature is visible in the bar plot graph of the –ln P values</a:t>
            </a:r>
            <a:r>
              <a:rPr lang="en-US" altLang="zh-CN" sz="900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. </a:t>
            </a:r>
            <a:r>
              <a:rPr lang="en-US" altLang="zh-CN" sz="900" i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Reference:Vlachos</a:t>
            </a:r>
            <a:r>
              <a:rPr lang="en-US" altLang="zh-CN" sz="900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et </a:t>
            </a:r>
            <a:r>
              <a:rPr lang="en-US" altLang="zh-CN" sz="9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al(2009)</a:t>
            </a:r>
            <a:endParaRPr lang="en-US" altLang="zh-CN" sz="900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zh-CN" altLang="en-US" sz="900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2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21" grpId="1"/>
      <p:bldP spid="4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矩形 18"/>
          <p:cNvSpPr/>
          <p:nvPr>
            <p:custDataLst>
              <p:tags r:id="rId6"/>
            </p:custDataLst>
          </p:nvPr>
        </p:nvSpPr>
        <p:spPr>
          <a:xfrm>
            <a:off x="998048" y="767899"/>
            <a:ext cx="59362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2.2  comparison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3" y="1562907"/>
            <a:ext cx="8282226" cy="4599858"/>
          </a:xfrm>
          <a:prstGeom prst="rect">
            <a:avLst/>
          </a:prstGeom>
        </p:spPr>
      </p:pic>
      <p:sp>
        <p:nvSpPr>
          <p:cNvPr id="10" name="PA_文本框 2"/>
          <p:cNvSpPr txBox="1"/>
          <p:nvPr>
            <p:custDataLst>
              <p:tags r:id="rId7"/>
            </p:custDataLst>
          </p:nvPr>
        </p:nvSpPr>
        <p:spPr>
          <a:xfrm>
            <a:off x="903231" y="1588732"/>
            <a:ext cx="30990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V.1.0 </a:t>
            </a:r>
          </a:p>
          <a:p>
            <a:endParaRPr lang="en-US" altLang="zh-CN" sz="14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miRNA name and the target prediction software of preference</a:t>
            </a:r>
          </a:p>
          <a:p>
            <a:endParaRPr lang="en-US" altLang="zh-CN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DIANA-</a:t>
            </a:r>
            <a:r>
              <a:rPr lang="en-US" altLang="zh-CN" sz="120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microT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(</a:t>
            </a:r>
            <a:r>
              <a:rPr lang="en-US" altLang="zh-CN" sz="120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Maragkakis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et al., 2009), </a:t>
            </a:r>
            <a:r>
              <a:rPr lang="en-US" altLang="zh-CN" sz="12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PicTar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20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Krek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et al., 2005) </a:t>
            </a:r>
          </a:p>
          <a:p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2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TargetScan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(Lewis et al., 2005</a:t>
            </a:r>
            <a:r>
              <a:rPr lang="en-US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altLang="zh-CN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it-IT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Pearson’s chi-squared test </a:t>
            </a:r>
          </a:p>
          <a:p>
            <a:endParaRPr lang="it-IT" altLang="zh-CN" sz="12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it-IT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no </a:t>
            </a:r>
            <a:r>
              <a:rPr lang="it-IT" altLang="zh-CN" sz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heatmap and clustering </a:t>
            </a:r>
            <a:r>
              <a:rPr lang="it-IT" altLang="zh-CN" sz="12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images</a:t>
            </a:r>
          </a:p>
          <a:p>
            <a:endParaRPr lang="it-IT" altLang="zh-CN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it-IT" altLang="zh-CN" sz="12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it-IT" altLang="zh-CN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it-IT" altLang="zh-CN" sz="12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200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200" i="1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200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2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Vlachos</a:t>
            </a:r>
            <a:r>
              <a:rPr lang="en-US" altLang="zh-CN" sz="1200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et al(2009,2012,2015)</a:t>
            </a:r>
          </a:p>
          <a:p>
            <a:endParaRPr lang="en-US" altLang="zh-CN" sz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4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5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1701946" y="2809106"/>
            <a:ext cx="84930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 </a:t>
            </a:r>
            <a:r>
              <a:rPr lang="en-US" altLang="zh-CN" sz="7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·</a:t>
            </a:r>
            <a:r>
              <a:rPr lang="en-US" altLang="zh-CN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Tool practice</a:t>
            </a:r>
            <a:endParaRPr lang="zh-CN" altLang="en-US" sz="72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0655" y="2327564"/>
            <a:ext cx="3186545" cy="58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1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56492" y="751283"/>
            <a:ext cx="66607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3.1  Web Interface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24" y="1582280"/>
            <a:ext cx="6629118" cy="464617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253023" y="2254102"/>
            <a:ext cx="567070" cy="23391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53023" y="1956391"/>
            <a:ext cx="283535" cy="286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047350" y="2274863"/>
            <a:ext cx="567070" cy="23391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47350" y="1977152"/>
            <a:ext cx="283535" cy="286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827393" y="2247246"/>
            <a:ext cx="567070" cy="23391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27393" y="1949535"/>
            <a:ext cx="283535" cy="286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_黑鸣_文本框 1"/>
          <p:cNvSpPr txBox="1"/>
          <p:nvPr>
            <p:custDataLst>
              <p:tags r:id="rId7"/>
            </p:custDataLst>
          </p:nvPr>
        </p:nvSpPr>
        <p:spPr>
          <a:xfrm>
            <a:off x="7904189" y="1849703"/>
            <a:ext cx="3111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http://diana.imis.athena-innovation.gr/DianaTools/index.php?r=site/index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51" y="319311"/>
            <a:ext cx="4720903" cy="62076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/>
        </p:blipFill>
        <p:spPr>
          <a:xfrm>
            <a:off x="5880351" y="1146779"/>
            <a:ext cx="6151649" cy="5363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86" y="1226289"/>
            <a:ext cx="5827190" cy="47846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60" y="1309895"/>
            <a:ext cx="6224538" cy="50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2" grpId="0" animBg="1"/>
      <p:bldP spid="2" grpId="1" animBg="1"/>
      <p:bldP spid="18" grpId="0" animBg="1"/>
      <p:bldP spid="18" grpId="1" animBg="1"/>
      <p:bldP spid="21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30942" y="368512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44797" y="368512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30942" y="368512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321231" y="3026499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33014" y="5698341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矩形 18"/>
          <p:cNvSpPr/>
          <p:nvPr>
            <p:custDataLst>
              <p:tags r:id="rId6"/>
            </p:custDataLst>
          </p:nvPr>
        </p:nvSpPr>
        <p:spPr>
          <a:xfrm>
            <a:off x="930942" y="368511"/>
            <a:ext cx="48333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3.2  Software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/>
        </p:blipFill>
        <p:spPr>
          <a:xfrm>
            <a:off x="1780457" y="1199508"/>
            <a:ext cx="6292109" cy="548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57" y="1521906"/>
            <a:ext cx="7587367" cy="484135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139059" y="4338255"/>
            <a:ext cx="1438940" cy="5923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58035" y="3580832"/>
            <a:ext cx="5791201" cy="1052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4" grpId="0" animBg="1"/>
      <p:bldP spid="4" grpId="1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30942" y="368512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44797" y="368512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30942" y="368512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321231" y="3026499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33014" y="5698341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矩形 18"/>
          <p:cNvSpPr/>
          <p:nvPr>
            <p:custDataLst>
              <p:tags r:id="rId6"/>
            </p:custDataLst>
          </p:nvPr>
        </p:nvSpPr>
        <p:spPr>
          <a:xfrm>
            <a:off x="930942" y="368511"/>
            <a:ext cx="48333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3.2  Software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56623" y="1112138"/>
            <a:ext cx="3706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Basic Option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Merging Algorithm &amp; </a:t>
            </a:r>
          </a:p>
          <a:p>
            <a:r>
              <a:rPr lang="en-US" dirty="0"/>
              <a:t> </a:t>
            </a:r>
            <a:r>
              <a:rPr lang="en-US" dirty="0" smtClean="0"/>
              <a:t>   FDR/EASE Score  &amp; </a:t>
            </a:r>
          </a:p>
          <a:p>
            <a:r>
              <a:rPr lang="en-US" dirty="0"/>
              <a:t> </a:t>
            </a:r>
            <a:r>
              <a:rPr lang="en-US" dirty="0" smtClean="0"/>
              <a:t>   Thresholds</a:t>
            </a:r>
          </a:p>
          <a:p>
            <a:endParaRPr lang="en-US" dirty="0"/>
          </a:p>
          <a:p>
            <a:r>
              <a:rPr lang="en-US" dirty="0" smtClean="0"/>
              <a:t>3. Images</a:t>
            </a:r>
          </a:p>
          <a:p>
            <a:r>
              <a:rPr lang="en-US" dirty="0" smtClean="0"/>
              <a:t>    (</a:t>
            </a:r>
            <a:r>
              <a:rPr lang="en-US" dirty="0" err="1" smtClean="0"/>
              <a:t>heatmap</a:t>
            </a:r>
            <a:r>
              <a:rPr lang="en-US" dirty="0" smtClean="0"/>
              <a:t>/ clustering)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5" y="1051518"/>
            <a:ext cx="5453217" cy="58064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97699" y="1393415"/>
            <a:ext cx="5365898" cy="978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4409" y="1085593"/>
            <a:ext cx="5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97699" y="3184885"/>
            <a:ext cx="5365898" cy="6663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49199" y="2841833"/>
            <a:ext cx="5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95140" y="3970986"/>
            <a:ext cx="4568457" cy="3552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65683" y="3983230"/>
            <a:ext cx="5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41" y="0"/>
            <a:ext cx="7808973" cy="4352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8"/>
            <a:ext cx="7886460" cy="43525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7711" y="15501"/>
            <a:ext cx="7853393" cy="43262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84" y="0"/>
            <a:ext cx="4592909" cy="6858000"/>
          </a:xfrm>
          <a:prstGeom prst="rect">
            <a:avLst/>
          </a:prstGeom>
        </p:spPr>
      </p:pic>
      <p:sp>
        <p:nvSpPr>
          <p:cNvPr id="28" name="Curved Up Arrow 27"/>
          <p:cNvSpPr/>
          <p:nvPr/>
        </p:nvSpPr>
        <p:spPr>
          <a:xfrm rot="10252840">
            <a:off x="6129372" y="384564"/>
            <a:ext cx="2946169" cy="515931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10800000" flipV="1">
            <a:off x="6400800" y="627316"/>
            <a:ext cx="3617128" cy="298501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0800000" flipV="1">
            <a:off x="6417494" y="985969"/>
            <a:ext cx="3617128" cy="2985016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136921" y="4409748"/>
            <a:ext cx="5469302" cy="1288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" y="9858"/>
            <a:ext cx="6719570" cy="47112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0" y="1617769"/>
            <a:ext cx="6367176" cy="35275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" y="2634538"/>
            <a:ext cx="6299107" cy="39985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36" y="87575"/>
            <a:ext cx="8406256" cy="329893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5" y="1867861"/>
            <a:ext cx="6348712" cy="472626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42" y="2187702"/>
            <a:ext cx="6322018" cy="48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8" grpId="0"/>
      <p:bldP spid="6" grpId="0" animBg="1"/>
      <p:bldP spid="7" grpId="0"/>
      <p:bldP spid="19" grpId="0" animBg="1"/>
      <p:bldP spid="20" grpId="0"/>
      <p:bldP spid="21" grpId="0" animBg="1"/>
      <p:bldP spid="22" grpId="0"/>
      <p:bldP spid="28" grpId="0" animBg="1"/>
      <p:bldP spid="28" grpId="1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30942" y="368512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44797" y="368512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30942" y="368512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321231" y="3026499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33014" y="5698341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矩形 18"/>
          <p:cNvSpPr/>
          <p:nvPr>
            <p:custDataLst>
              <p:tags r:id="rId6"/>
            </p:custDataLst>
          </p:nvPr>
        </p:nvSpPr>
        <p:spPr>
          <a:xfrm>
            <a:off x="930942" y="368511"/>
            <a:ext cx="48333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3.2  Software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5" y="1112138"/>
            <a:ext cx="6671287" cy="5630987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2225749" y="4248224"/>
            <a:ext cx="5209953" cy="18265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25749" y="2909510"/>
            <a:ext cx="5110480" cy="10675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7" y="1166006"/>
            <a:ext cx="8128640" cy="3151765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6765626" y="1882669"/>
            <a:ext cx="1318437" cy="326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6" t="25085" r="56279" b="51944"/>
          <a:stretch/>
        </p:blipFill>
        <p:spPr>
          <a:xfrm>
            <a:off x="421007" y="3756480"/>
            <a:ext cx="8128640" cy="24462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26170" r="55698" b="51401"/>
          <a:stretch/>
        </p:blipFill>
        <p:spPr>
          <a:xfrm>
            <a:off x="421007" y="3855091"/>
            <a:ext cx="8160603" cy="2331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3" y="1039854"/>
            <a:ext cx="9331657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4" y="1039853"/>
            <a:ext cx="7251405" cy="24769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1" y="31384"/>
            <a:ext cx="6531902" cy="37606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42" y="0"/>
            <a:ext cx="6946923" cy="41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40" grpId="0" animBg="1"/>
      <p:bldP spid="40" grpId="1" animBg="1"/>
      <p:bldP spid="6" grpId="0" animBg="1"/>
      <p:bldP spid="6" grpId="1" animBg="1"/>
      <p:bldP spid="34" grpId="0" animBg="1"/>
      <p:bldP spid="3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3174327" y="2697757"/>
            <a:ext cx="54266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</a:t>
            </a:r>
            <a:endParaRPr lang="zh-CN" altLang="en-US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79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89376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889376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1387908" y="1111240"/>
            <a:ext cx="38937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CONTENTS</a:t>
            </a:r>
            <a:r>
              <a:rPr lang="en-US" altLang="zh-CN" sz="4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.</a:t>
            </a:r>
            <a:endParaRPr lang="zh-CN" alt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0655" y="2327564"/>
            <a:ext cx="3186545" cy="58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515582" y="1819126"/>
            <a:ext cx="6568187" cy="1015663"/>
            <a:chOff x="3627410" y="2056804"/>
            <a:chExt cx="6568187" cy="1015663"/>
          </a:xfrm>
        </p:grpSpPr>
        <p:sp>
          <p:nvSpPr>
            <p:cNvPr id="9" name="矩形 8"/>
            <p:cNvSpPr/>
            <p:nvPr/>
          </p:nvSpPr>
          <p:spPr>
            <a:xfrm>
              <a:off x="3627410" y="2056804"/>
              <a:ext cx="574196" cy="1015663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60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1</a:t>
              </a:r>
              <a:endParaRPr lang="zh-CN" altLang="en-US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44937" y="2087204"/>
              <a:ext cx="5750660" cy="92333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b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Introduction</a:t>
              </a:r>
              <a:endPara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35630" y="2655260"/>
            <a:ext cx="5330288" cy="1015663"/>
            <a:chOff x="3647458" y="2892938"/>
            <a:chExt cx="5330288" cy="1015663"/>
          </a:xfrm>
        </p:grpSpPr>
        <p:sp>
          <p:nvSpPr>
            <p:cNvPr id="18" name="矩形 17"/>
            <p:cNvSpPr/>
            <p:nvPr/>
          </p:nvSpPr>
          <p:spPr>
            <a:xfrm>
              <a:off x="3647458" y="2892938"/>
              <a:ext cx="574196" cy="1015663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60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2</a:t>
              </a:r>
              <a:endParaRPr lang="zh-CN" altLang="en-US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31083" y="2960007"/>
              <a:ext cx="4546663" cy="92333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194242" y="2682979"/>
            <a:ext cx="6379991" cy="1838389"/>
            <a:chOff x="3285173" y="2920657"/>
            <a:chExt cx="6889527" cy="1838389"/>
          </a:xfrm>
        </p:grpSpPr>
        <p:sp>
          <p:nvSpPr>
            <p:cNvPr id="21" name="矩形 20"/>
            <p:cNvSpPr/>
            <p:nvPr/>
          </p:nvSpPr>
          <p:spPr>
            <a:xfrm>
              <a:off x="4041643" y="3743383"/>
              <a:ext cx="232393" cy="1015663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zh-CN" altLang="en-US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285173" y="2920657"/>
              <a:ext cx="6889527" cy="92333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b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 Pipelines</a:t>
              </a:r>
              <a:endPara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矩形 17"/>
          <p:cNvSpPr/>
          <p:nvPr/>
        </p:nvSpPr>
        <p:spPr>
          <a:xfrm>
            <a:off x="3437035" y="3556007"/>
            <a:ext cx="731290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zh-CN" alt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矩形 23"/>
          <p:cNvSpPr/>
          <p:nvPr/>
        </p:nvSpPr>
        <p:spPr>
          <a:xfrm>
            <a:off x="4018443" y="3581046"/>
            <a:ext cx="6379991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Tool practice</a:t>
            </a:r>
            <a:endParaRPr lang="zh-CN" alt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17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1772476" y="2809106"/>
            <a:ext cx="835196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 · </a:t>
            </a:r>
            <a:r>
              <a:rPr lang="en-US" altLang="zh-CN" sz="7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Introduction</a:t>
            </a:r>
            <a:endParaRPr lang="zh-CN" altLang="en-US" sz="7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0655" y="2327564"/>
            <a:ext cx="3186545" cy="58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9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9" presetClass="entr" presetSubtype="0" accel="10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03231" y="688780"/>
            <a:ext cx="85058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1.1  Simple introduction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PA_文本框 29"/>
          <p:cNvSpPr txBox="1"/>
          <p:nvPr>
            <p:custDataLst>
              <p:tags r:id="rId7"/>
            </p:custDataLst>
          </p:nvPr>
        </p:nvSpPr>
        <p:spPr>
          <a:xfrm>
            <a:off x="1604461" y="2249297"/>
            <a:ext cx="9467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DIANA </a:t>
            </a:r>
            <a:r>
              <a:rPr lang="en-US" altLang="zh-CN" sz="20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-Path:</a:t>
            </a:r>
          </a:p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DNA </a:t>
            </a:r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Intelligent Analysis 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of microRNA and Pathways</a:t>
            </a:r>
          </a:p>
          <a:p>
            <a:endParaRPr lang="en-US" altLang="zh-CN" sz="20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 microRNA-Pathway analysis </a:t>
            </a:r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web-server, providing accurate 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statistics and being </a:t>
            </a:r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able 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to accommodate </a:t>
            </a:r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advanced 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pipelines</a:t>
            </a:r>
          </a:p>
          <a:p>
            <a:endParaRPr lang="en-US" altLang="zh-CN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20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34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849192" y="695741"/>
            <a:ext cx="86805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1.2 Why we need DIANA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PA_文本框 29"/>
          <p:cNvSpPr txBox="1"/>
          <p:nvPr>
            <p:custDataLst>
              <p:tags r:id="rId7"/>
            </p:custDataLst>
          </p:nvPr>
        </p:nvSpPr>
        <p:spPr>
          <a:xfrm>
            <a:off x="2176489" y="2274877"/>
            <a:ext cx="102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Genes</a:t>
            </a:r>
            <a:endParaRPr lang="zh-CN" alt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PA_文本框 29"/>
          <p:cNvSpPr txBox="1"/>
          <p:nvPr>
            <p:custDataLst>
              <p:tags r:id="rId8"/>
            </p:custDataLst>
          </p:nvPr>
        </p:nvSpPr>
        <p:spPr>
          <a:xfrm>
            <a:off x="5296082" y="2274877"/>
            <a:ext cx="195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Pathways</a:t>
            </a:r>
            <a:endParaRPr lang="zh-CN" alt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366977" y="2472453"/>
            <a:ext cx="1750828" cy="5312"/>
            <a:chOff x="3366977" y="2472453"/>
            <a:chExt cx="1750828" cy="5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366977" y="2474932"/>
              <a:ext cx="17508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直接连接符 16"/>
            <p:cNvCxnSpPr/>
            <p:nvPr>
              <p:custDataLst>
                <p:tags r:id="rId15"/>
              </p:custDataLst>
            </p:nvPr>
          </p:nvCxnSpPr>
          <p:spPr>
            <a:xfrm flipV="1">
              <a:off x="3366977" y="2472453"/>
              <a:ext cx="1665767" cy="5312"/>
            </a:xfrm>
            <a:prstGeom prst="line">
              <a:avLst/>
            </a:prstGeom>
            <a:ln w="412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文本框 29"/>
          <p:cNvSpPr txBox="1"/>
          <p:nvPr>
            <p:custDataLst>
              <p:tags r:id="rId9"/>
            </p:custDataLst>
          </p:nvPr>
        </p:nvSpPr>
        <p:spPr>
          <a:xfrm>
            <a:off x="2086215" y="3348765"/>
            <a:ext cx="173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MicroRNAs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00670" y="2626879"/>
            <a:ext cx="0" cy="837935"/>
            <a:chOff x="2700670" y="2626879"/>
            <a:chExt cx="0" cy="83793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700670" y="2626879"/>
              <a:ext cx="0" cy="782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2700670" y="2696332"/>
              <a:ext cx="0" cy="768482"/>
            </a:xfrm>
            <a:prstGeom prst="line">
              <a:avLst/>
            </a:prstGeom>
            <a:ln w="412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/>
          <p:cNvCxnSpPr/>
          <p:nvPr/>
        </p:nvCxnSpPr>
        <p:spPr>
          <a:xfrm flipV="1">
            <a:off x="3707219" y="2696332"/>
            <a:ext cx="1984744" cy="8336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PA_文本框 29"/>
          <p:cNvSpPr txBox="1"/>
          <p:nvPr>
            <p:custDataLst>
              <p:tags r:id="rId10"/>
            </p:custDataLst>
          </p:nvPr>
        </p:nvSpPr>
        <p:spPr>
          <a:xfrm>
            <a:off x="1481469" y="4388623"/>
            <a:ext cx="902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Estimate </a:t>
            </a:r>
            <a:r>
              <a:rPr lang="en-US" altLang="zh-CN" sz="2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impact of co-expressed miRNAs in biological pathways</a:t>
            </a:r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3" name="PA_文本框 29"/>
          <p:cNvSpPr txBox="1"/>
          <p:nvPr>
            <p:custDataLst>
              <p:tags r:id="rId11"/>
            </p:custDataLst>
          </p:nvPr>
        </p:nvSpPr>
        <p:spPr>
          <a:xfrm>
            <a:off x="3593626" y="2064150"/>
            <a:ext cx="195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related</a:t>
            </a:r>
            <a:endParaRPr lang="zh-CN" alt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PA_文本框 29"/>
          <p:cNvSpPr txBox="1"/>
          <p:nvPr>
            <p:custDataLst>
              <p:tags r:id="rId12"/>
            </p:custDataLst>
          </p:nvPr>
        </p:nvSpPr>
        <p:spPr>
          <a:xfrm>
            <a:off x="1637592" y="2871662"/>
            <a:ext cx="195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related</a:t>
            </a:r>
            <a:endParaRPr lang="zh-CN" alt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PA_文本框 29"/>
          <p:cNvSpPr txBox="1"/>
          <p:nvPr>
            <p:custDataLst>
              <p:tags r:id="rId13"/>
            </p:custDataLst>
          </p:nvPr>
        </p:nvSpPr>
        <p:spPr>
          <a:xfrm>
            <a:off x="4463619" y="3061045"/>
            <a:ext cx="195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related</a:t>
            </a:r>
            <a:endParaRPr lang="zh-CN" altLang="en-US" sz="20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6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14" grpId="0"/>
      <p:bldP spid="18" grpId="0"/>
      <p:bldP spid="24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03231" y="801960"/>
            <a:ext cx="62760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1.3  Development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10" name="PA_直接连接符 10"/>
          <p:cNvCxnSpPr/>
          <p:nvPr>
            <p:custDataLst>
              <p:tags r:id="rId7"/>
            </p:custDataLst>
          </p:nvPr>
        </p:nvCxnSpPr>
        <p:spPr>
          <a:xfrm flipH="1">
            <a:off x="917086" y="3426057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直接连接符 16"/>
          <p:cNvCxnSpPr/>
          <p:nvPr>
            <p:custDataLst>
              <p:tags r:id="rId8"/>
            </p:custDataLst>
          </p:nvPr>
        </p:nvCxnSpPr>
        <p:spPr>
          <a:xfrm rot="10800000" flipH="1">
            <a:off x="6091448" y="3429475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_黑鸣_文本框 1"/>
          <p:cNvSpPr txBox="1"/>
          <p:nvPr>
            <p:custDataLst>
              <p:tags r:id="rId9"/>
            </p:custDataLst>
          </p:nvPr>
        </p:nvSpPr>
        <p:spPr>
          <a:xfrm>
            <a:off x="1956392" y="3670458"/>
            <a:ext cx="378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V.1.0: </a:t>
            </a:r>
            <a:r>
              <a:rPr lang="en-US" altLang="zh-CN" sz="1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Integrating human and mouse microRNAs in 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pathways</a:t>
            </a:r>
            <a:endParaRPr lang="en-US" altLang="zh-CN" sz="1100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68078" y="3093116"/>
            <a:ext cx="660018" cy="660018"/>
            <a:chOff x="5019913" y="2749253"/>
            <a:chExt cx="660018" cy="660018"/>
          </a:xfrm>
        </p:grpSpPr>
        <p:sp>
          <p:nvSpPr>
            <p:cNvPr id="14" name="菱形 13"/>
            <p:cNvSpPr/>
            <p:nvPr/>
          </p:nvSpPr>
          <p:spPr>
            <a:xfrm>
              <a:off x="5019913" y="2749253"/>
              <a:ext cx="660018" cy="660018"/>
            </a:xfrm>
            <a:prstGeom prst="diamond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菱形 22"/>
            <p:cNvSpPr/>
            <p:nvPr/>
          </p:nvSpPr>
          <p:spPr>
            <a:xfrm>
              <a:off x="5210306" y="2922860"/>
              <a:ext cx="279232" cy="2792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76330" y="3093116"/>
            <a:ext cx="660018" cy="660018"/>
            <a:chOff x="5019913" y="2749253"/>
            <a:chExt cx="660018" cy="660018"/>
          </a:xfrm>
        </p:grpSpPr>
        <p:sp>
          <p:nvSpPr>
            <p:cNvPr id="26" name="菱形 25"/>
            <p:cNvSpPr/>
            <p:nvPr/>
          </p:nvSpPr>
          <p:spPr>
            <a:xfrm>
              <a:off x="5019913" y="2749253"/>
              <a:ext cx="660018" cy="660018"/>
            </a:xfrm>
            <a:prstGeom prst="diamond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/>
          </p:nvSpPr>
          <p:spPr>
            <a:xfrm>
              <a:off x="5210306" y="2922860"/>
              <a:ext cx="279232" cy="2792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1"/>
          <p:cNvGrpSpPr/>
          <p:nvPr/>
        </p:nvGrpSpPr>
        <p:grpSpPr>
          <a:xfrm>
            <a:off x="5642606" y="3099466"/>
            <a:ext cx="660018" cy="660018"/>
            <a:chOff x="5019913" y="2749253"/>
            <a:chExt cx="660018" cy="660018"/>
          </a:xfrm>
        </p:grpSpPr>
        <p:sp>
          <p:nvSpPr>
            <p:cNvPr id="24" name="菱形 13"/>
            <p:cNvSpPr/>
            <p:nvPr/>
          </p:nvSpPr>
          <p:spPr>
            <a:xfrm>
              <a:off x="5019913" y="2749253"/>
              <a:ext cx="660018" cy="660018"/>
            </a:xfrm>
            <a:prstGeom prst="diamond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2"/>
            <p:cNvSpPr/>
            <p:nvPr/>
          </p:nvSpPr>
          <p:spPr>
            <a:xfrm>
              <a:off x="5210306" y="2922860"/>
              <a:ext cx="279232" cy="2792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PA_黑鸣_文本框 1"/>
          <p:cNvSpPr txBox="1"/>
          <p:nvPr>
            <p:custDataLst>
              <p:tags r:id="rId10"/>
            </p:custDataLst>
          </p:nvPr>
        </p:nvSpPr>
        <p:spPr>
          <a:xfrm>
            <a:off x="4214739" y="2259694"/>
            <a:ext cx="535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V.2.0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: Investigating the combinatorial effect of microRNAs in pathways</a:t>
            </a:r>
            <a:endParaRPr lang="en-US" altLang="zh-CN" sz="14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PA_黑鸣_文本框 1"/>
          <p:cNvSpPr txBox="1"/>
          <p:nvPr>
            <p:custDataLst>
              <p:tags r:id="rId11"/>
            </p:custDataLst>
          </p:nvPr>
        </p:nvSpPr>
        <p:spPr>
          <a:xfrm>
            <a:off x="903231" y="5182041"/>
            <a:ext cx="112437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Website:</a:t>
            </a:r>
          </a:p>
          <a:p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V.2.0: http</a:t>
            </a:r>
            <a:r>
              <a:rPr lang="en-US" altLang="zh-CN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://</a:t>
            </a:r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www.microrna.gr/miRPathv2/</a:t>
            </a:r>
            <a:endParaRPr lang="en-US" altLang="zh-CN" sz="11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V.3.0: </a:t>
            </a:r>
            <a:r>
              <a:rPr lang="en-US" altLang="zh-CN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hlinkClick r:id="rId15"/>
              </a:rPr>
              <a:t>http://snf-515788.vm.okeanos.grnet.gr</a:t>
            </a:r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hlinkClick r:id="rId15"/>
              </a:rPr>
              <a:t>/</a:t>
            </a:r>
            <a:endParaRPr lang="en-US" altLang="zh-CN" sz="11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                             </a:t>
            </a:r>
            <a:r>
              <a:rPr lang="en-US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              </a:t>
            </a:r>
            <a:r>
              <a:rPr lang="en-US" altLang="zh-CN" sz="1050" i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Reference:Vlachos</a:t>
            </a:r>
            <a:r>
              <a:rPr lang="en-US" altLang="zh-CN" sz="105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et al(2009,2012,2015</a:t>
            </a:r>
            <a:r>
              <a:rPr lang="en-US" altLang="zh-CN" sz="1050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)</a:t>
            </a:r>
            <a:endParaRPr lang="en-US" altLang="zh-CN" sz="1050" i="1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1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1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PA_黑鸣_文本框 1"/>
          <p:cNvSpPr txBox="1"/>
          <p:nvPr>
            <p:custDataLst>
              <p:tags r:id="rId12"/>
            </p:custDataLst>
          </p:nvPr>
        </p:nvSpPr>
        <p:spPr>
          <a:xfrm>
            <a:off x="6655169" y="3759484"/>
            <a:ext cx="478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V.3.0: Deciphering microRNA function with experimental </a:t>
            </a:r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support</a:t>
            </a:r>
          </a:p>
          <a:p>
            <a:endParaRPr lang="en-US" altLang="zh-CN" sz="16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1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20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89376" y="751285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03231" y="688780"/>
            <a:ext cx="6652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1.4   web interface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PA_黑鸣_文本框 1"/>
          <p:cNvSpPr txBox="1"/>
          <p:nvPr>
            <p:custDataLst>
              <p:tags r:id="rId7"/>
            </p:custDataLst>
          </p:nvPr>
        </p:nvSpPr>
        <p:spPr>
          <a:xfrm>
            <a:off x="7925637" y="1724884"/>
            <a:ext cx="336788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V.3.0</a:t>
            </a:r>
            <a:r>
              <a:rPr lang="en-US" altLang="zh-CN" sz="1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: </a:t>
            </a:r>
            <a:r>
              <a:rPr lang="en-US" altLang="zh-CN" sz="1600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http://diana.imis.athena-innovation.gr/DianaTools/index.php?r=site/index</a:t>
            </a:r>
          </a:p>
          <a:p>
            <a:endParaRPr lang="en-US" altLang="zh-CN" sz="16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                                </a:t>
            </a:r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                  </a:t>
            </a:r>
            <a:r>
              <a:rPr lang="en-US" altLang="zh-CN" sz="1400" i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Reference:Vlachos</a:t>
            </a:r>
            <a:r>
              <a:rPr lang="en-US" altLang="zh-CN" sz="14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et al(2009,2012,2015)</a:t>
            </a:r>
          </a:p>
          <a:p>
            <a:endParaRPr lang="en-US" altLang="zh-CN" sz="16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altLang="zh-CN" sz="16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2" y="1434941"/>
            <a:ext cx="6629118" cy="46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03231" y="751284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03231" y="751284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18"/>
          <p:cNvSpPr/>
          <p:nvPr>
            <p:custDataLst>
              <p:tags r:id="rId6"/>
            </p:custDataLst>
          </p:nvPr>
        </p:nvSpPr>
        <p:spPr>
          <a:xfrm>
            <a:off x="2693403" y="2809106"/>
            <a:ext cx="651011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 · Pipelines</a:t>
            </a:r>
            <a:endParaRPr lang="zh-CN" altLang="en-US" sz="72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0655" y="2327564"/>
            <a:ext cx="3186545" cy="58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7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917086" y="754182"/>
            <a:ext cx="10404144" cy="534368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PA_直接连接符 7"/>
          <p:cNvCxnSpPr/>
          <p:nvPr>
            <p:custDataLst>
              <p:tags r:id="rId2"/>
            </p:custDataLst>
          </p:nvPr>
        </p:nvCxnSpPr>
        <p:spPr>
          <a:xfrm flipV="1">
            <a:off x="917086" y="751284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stCxn id="5" idx="0"/>
          </p:cNvCxnSpPr>
          <p:nvPr>
            <p:custDataLst>
              <p:tags r:id="rId3"/>
            </p:custDataLst>
          </p:nvPr>
        </p:nvCxnSpPr>
        <p:spPr>
          <a:xfrm flipH="1">
            <a:off x="917086" y="754182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直接连接符 15"/>
          <p:cNvCxnSpPr/>
          <p:nvPr>
            <p:custDataLst>
              <p:tags r:id="rId4"/>
            </p:custDataLst>
          </p:nvPr>
        </p:nvCxnSpPr>
        <p:spPr>
          <a:xfrm rot="10800000" flipV="1">
            <a:off x="11293520" y="3409271"/>
            <a:ext cx="0" cy="2671842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直接连接符 16"/>
          <p:cNvCxnSpPr/>
          <p:nvPr>
            <p:custDataLst>
              <p:tags r:id="rId5"/>
            </p:custDataLst>
          </p:nvPr>
        </p:nvCxnSpPr>
        <p:spPr>
          <a:xfrm rot="10800000" flipH="1">
            <a:off x="6105303" y="6081113"/>
            <a:ext cx="5202072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矩形 18"/>
          <p:cNvSpPr/>
          <p:nvPr>
            <p:custDataLst>
              <p:tags r:id="rId6"/>
            </p:custDataLst>
          </p:nvPr>
        </p:nvSpPr>
        <p:spPr>
          <a:xfrm>
            <a:off x="983872" y="840710"/>
            <a:ext cx="34932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2.1  V.1.0</a:t>
            </a:r>
            <a:endParaRPr lang="zh-CN" alt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PA_文本框 2"/>
          <p:cNvSpPr txBox="1"/>
          <p:nvPr>
            <p:custDataLst>
              <p:tags r:id="rId7"/>
            </p:custDataLst>
          </p:nvPr>
        </p:nvSpPr>
        <p:spPr>
          <a:xfrm>
            <a:off x="1311349" y="1909000"/>
            <a:ext cx="440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Input: a </a:t>
            </a:r>
            <a:r>
              <a:rPr lang="en-US" altLang="zh-CN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list of </a:t>
            </a:r>
            <a:r>
              <a:rPr lang="en-US" altLang="zh-CN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miRNA target genes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573145" y="1684291"/>
            <a:ext cx="1391180" cy="490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_文本框 2"/>
          <p:cNvSpPr txBox="1"/>
          <p:nvPr>
            <p:custDataLst>
              <p:tags r:id="rId8"/>
            </p:custDataLst>
          </p:nvPr>
        </p:nvSpPr>
        <p:spPr>
          <a:xfrm>
            <a:off x="6964325" y="1005701"/>
            <a:ext cx="413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 a </a:t>
            </a:r>
            <a:r>
              <a:rPr lang="en-US" altLang="zh-CN" sz="1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list of 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miRNAs</a:t>
            </a:r>
          </a:p>
          <a:p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 three </a:t>
            </a:r>
            <a:r>
              <a:rPr lang="en-US" altLang="zh-CN" sz="1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miRNA target prediction 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programs:</a:t>
            </a:r>
          </a:p>
          <a:p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DIANA-</a:t>
            </a:r>
            <a:r>
              <a:rPr lang="en-US" altLang="zh-CN" sz="14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microT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(2009)</a:t>
            </a:r>
            <a:r>
              <a:rPr lang="zh-CN" altLang="en-US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、</a:t>
            </a:r>
            <a:endParaRPr lang="en-US" altLang="zh-CN" sz="14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</a:t>
            </a:r>
            <a:r>
              <a:rPr lang="en-US" altLang="zh-CN" sz="14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PicTar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(2005)</a:t>
            </a:r>
            <a:r>
              <a:rPr lang="zh-CN" altLang="en-US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、</a:t>
            </a:r>
            <a:endParaRPr lang="en-US" altLang="zh-CN" sz="140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altLang="zh-CN" sz="1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</a:t>
            </a:r>
            <a:r>
              <a:rPr lang="en-US" altLang="zh-CN" sz="14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TargetScan</a:t>
            </a:r>
            <a:r>
              <a:rPr lang="en-US" altLang="zh-CN" sz="14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(2005)</a:t>
            </a:r>
            <a:endParaRPr lang="zh-CN" altLang="en-US" sz="11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PA_文本框 2"/>
          <p:cNvSpPr txBox="1"/>
          <p:nvPr>
            <p:custDataLst>
              <p:tags r:id="rId9"/>
            </p:custDataLst>
          </p:nvPr>
        </p:nvSpPr>
        <p:spPr>
          <a:xfrm>
            <a:off x="1197935" y="3015132"/>
            <a:ext cx="471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Analysis:enrichment</a:t>
            </a:r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analysis of </a:t>
            </a:r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input </a:t>
            </a:r>
            <a:r>
              <a:rPr lang="en-US" altLang="zh-CN" sz="1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datasets by comparing each set of genes to all available biological pathways </a:t>
            </a:r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from KEGG</a:t>
            </a:r>
            <a:endParaRPr lang="zh-CN" altLang="en-US" sz="16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558363" y="2310119"/>
            <a:ext cx="163032" cy="59560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853493" y="3336764"/>
            <a:ext cx="940456" cy="5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867305" y="2643532"/>
            <a:ext cx="4231584" cy="2339102"/>
            <a:chOff x="6916566" y="2406090"/>
            <a:chExt cx="4231584" cy="2339102"/>
          </a:xfrm>
        </p:grpSpPr>
        <p:sp>
          <p:nvSpPr>
            <p:cNvPr id="23" name="PA_文本框 2"/>
            <p:cNvSpPr txBox="1"/>
            <p:nvPr>
              <p:custDataLst>
                <p:tags r:id="rId11"/>
              </p:custDataLst>
            </p:nvPr>
          </p:nvSpPr>
          <p:spPr>
            <a:xfrm>
              <a:off x="6916566" y="2406090"/>
              <a:ext cx="423158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zh-CN" sz="110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Pearson’s chi-squared </a:t>
              </a:r>
              <a:r>
                <a:rPr lang="it-IT" altLang="zh-CN" sz="1100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test</a:t>
              </a:r>
            </a:p>
            <a:p>
              <a:endParaRPr lang="it-IT" altLang="zh-CN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  <a:p>
              <a:endParaRPr lang="it-IT" altLang="zh-CN" sz="11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  <a:p>
              <a:endParaRPr lang="it-IT" altLang="zh-CN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  <a:p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O </a:t>
              </a:r>
              <a:r>
                <a:rPr lang="en-US" altLang="zh-CN" sz="1000" i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(Observed) </a:t>
              </a:r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: the </a:t>
              </a:r>
              <a:r>
                <a:rPr lang="en-US" altLang="zh-CN" sz="1000" i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number of genes in the input dataset found to participate in a given </a:t>
              </a:r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pathway</a:t>
              </a:r>
            </a:p>
            <a:p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E </a:t>
              </a:r>
              <a:r>
                <a:rPr lang="en-US" altLang="zh-CN" sz="1000" i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(Expected) </a:t>
              </a:r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: </a:t>
              </a:r>
              <a:r>
                <a:rPr lang="en-US" altLang="zh-CN" sz="1000" i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the number of genes expected by chance, given the pathway and input list size, to be member of that pathway. </a:t>
              </a:r>
              <a:endParaRPr lang="en-US" altLang="zh-CN" sz="10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  <a:p>
              <a:r>
                <a:rPr lang="en-US" altLang="zh-CN" sz="1000" i="1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altLang="zh-CN" sz="1000" i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input dataset enrichment in each KEGG Pathway is represented by the negative natural logarithm of the P-value (–ln P). </a:t>
              </a:r>
              <a:endParaRPr lang="en-US" altLang="zh-CN" sz="1000" i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  <a:p>
              <a:r>
                <a:rPr lang="en-US" altLang="zh-CN" sz="1100" dirty="0" smtClean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altLang="zh-CN" sz="110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algorithm also performs an enrichment analysis of the Union and Intersection sets.</a:t>
              </a:r>
              <a:endParaRPr lang="zh-CN" altLang="en-US" sz="11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791" y="2690812"/>
              <a:ext cx="2133600" cy="304800"/>
            </a:xfrm>
            <a:prstGeom prst="rect">
              <a:avLst/>
            </a:prstGeom>
          </p:spPr>
        </p:pic>
      </p:grpSp>
      <p:sp>
        <p:nvSpPr>
          <p:cNvPr id="25" name="Down Arrow 24"/>
          <p:cNvSpPr/>
          <p:nvPr/>
        </p:nvSpPr>
        <p:spPr>
          <a:xfrm>
            <a:off x="3571063" y="4119055"/>
            <a:ext cx="150332" cy="56524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_文本框 2"/>
          <p:cNvSpPr txBox="1"/>
          <p:nvPr>
            <p:custDataLst>
              <p:tags r:id="rId10"/>
            </p:custDataLst>
          </p:nvPr>
        </p:nvSpPr>
        <p:spPr>
          <a:xfrm>
            <a:off x="1630326" y="4842217"/>
            <a:ext cx="4039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Output: List of target pathways </a:t>
            </a:r>
            <a:endParaRPr lang="zh-CN" altLang="en-US" sz="16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6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3" grpId="0"/>
      <p:bldP spid="20" grpId="0"/>
      <p:bldP spid="21" grpId="0"/>
      <p:bldP spid="9" grpId="0" animBg="1"/>
      <p:bldP spid="25" grpId="0" animBg="1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本次主题字体~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467</Words>
  <Application>Microsoft Office PowerPoint</Application>
  <PresentationFormat>Widescreen</PresentationFormat>
  <Paragraphs>102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微软雅黑</vt:lpstr>
      <vt:lpstr>宋体</vt:lpstr>
      <vt:lpstr>Arial</vt:lpstr>
      <vt:lpstr>Calibri</vt:lpstr>
      <vt:lpstr>Verdana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</dc:title>
  <dc:creator>第一PPT</dc:creator>
  <cp:keywords>www.1ppt.com</cp:keywords>
  <dc:description>www.1ppt.com</dc:description>
  <cp:lastModifiedBy>Master1</cp:lastModifiedBy>
  <cp:revision>109</cp:revision>
  <dcterms:created xsi:type="dcterms:W3CDTF">2017-01-18T08:10:49Z</dcterms:created>
  <dcterms:modified xsi:type="dcterms:W3CDTF">2019-07-02T06:02:27Z</dcterms:modified>
</cp:coreProperties>
</file>